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Slab"/>
      <p:regular r:id="rId17"/>
    </p:embeddedFont>
    <p:embeddedFont>
      <p:font typeface="Roboto Slab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svg"/><Relationship Id="rId11" Type="http://schemas.openxmlformats.org/officeDocument/2006/relationships/slideLayout" Target="../slideLayouts/slideLayout4.xml"/><Relationship Id="rId1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0488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Salary Prediction using Linear Regression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13165"/>
            <a:ext cx="62288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Building a Smart Programme to Guess Salaries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1076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72571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Priyanshu Anand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34376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BCS 3B  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96181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Techno India University Kolkata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4737" y="764024"/>
            <a:ext cx="6153507" cy="673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What We Accomplished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54737" y="1869162"/>
            <a:ext cx="4229814" cy="1939885"/>
          </a:xfrm>
          <a:prstGeom prst="roundRect">
            <a:avLst>
              <a:gd name="adj" fmla="val 1667"/>
            </a:avLst>
          </a:prstGeom>
          <a:solidFill>
            <a:srgbClr val="E9ECF2"/>
          </a:solidFill>
          <a:ln/>
        </p:spPr>
      </p:sp>
      <p:sp>
        <p:nvSpPr>
          <p:cNvPr id="4" name="Text 2"/>
          <p:cNvSpPr/>
          <p:nvPr/>
        </p:nvSpPr>
        <p:spPr>
          <a:xfrm>
            <a:off x="970359" y="2084784"/>
            <a:ext cx="3189803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🎯</a:t>
            </a:r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Complete ML Pipeline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970359" y="2558653"/>
            <a:ext cx="3798570" cy="1034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 automated system that handles preprocessing, training, and prediction without manual intervention.</a:t>
            </a:r>
            <a:endParaRPr lang="en-US" sz="1650" dirty="0"/>
          </a:p>
        </p:txBody>
      </p:sp>
      <p:sp>
        <p:nvSpPr>
          <p:cNvPr id="6" name="Shape 4"/>
          <p:cNvSpPr/>
          <p:nvPr/>
        </p:nvSpPr>
        <p:spPr>
          <a:xfrm>
            <a:off x="5200174" y="1869162"/>
            <a:ext cx="4229933" cy="1939885"/>
          </a:xfrm>
          <a:prstGeom prst="roundRect">
            <a:avLst>
              <a:gd name="adj" fmla="val 1667"/>
            </a:avLst>
          </a:prstGeom>
          <a:solidFill>
            <a:srgbClr val="E9ECF2"/>
          </a:solidFill>
          <a:ln/>
        </p:spPr>
      </p:sp>
      <p:sp>
        <p:nvSpPr>
          <p:cNvPr id="7" name="Text 5"/>
          <p:cNvSpPr/>
          <p:nvPr/>
        </p:nvSpPr>
        <p:spPr>
          <a:xfrm>
            <a:off x="5415796" y="2084784"/>
            <a:ext cx="3184684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📊</a:t>
            </a:r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Exceptional Accuracy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5415796" y="2558653"/>
            <a:ext cx="3798689" cy="1034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98.3% R² score demonstrates our model's reliability for production deployment.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9645729" y="1869162"/>
            <a:ext cx="4229814" cy="1939885"/>
          </a:xfrm>
          <a:prstGeom prst="roundRect">
            <a:avLst>
              <a:gd name="adj" fmla="val 1667"/>
            </a:avLst>
          </a:prstGeom>
          <a:solidFill>
            <a:srgbClr val="E9ECF2"/>
          </a:solidFill>
          <a:ln/>
        </p:spPr>
      </p:sp>
      <p:sp>
        <p:nvSpPr>
          <p:cNvPr id="10" name="Text 8"/>
          <p:cNvSpPr/>
          <p:nvPr/>
        </p:nvSpPr>
        <p:spPr>
          <a:xfrm>
            <a:off x="9861352" y="2084784"/>
            <a:ext cx="2695575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💾</a:t>
            </a:r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Reusable Model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9861352" y="2558653"/>
            <a:ext cx="3798570" cy="1034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trained pipeline is saved as a file, ready to generate predictions on new data anytime.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754737" y="4159306"/>
            <a:ext cx="13120926" cy="34528"/>
          </a:xfrm>
          <a:prstGeom prst="rect">
            <a:avLst/>
          </a:prstGeom>
          <a:solidFill>
            <a:srgbClr val="15213F">
              <a:alpha val="50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754737" y="4436269"/>
            <a:ext cx="13120926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We've demonstrated how Python, scikit-learn, and proper data science methodology combine to solve real-world business problems. This project transforms how organisations approach compensation planning.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754737" y="5449491"/>
            <a:ext cx="10782300" cy="1347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600"/>
              </a:lnSpc>
              <a:buNone/>
            </a:pPr>
            <a:r>
              <a:rPr lang="en-US" sz="8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Thank You!</a:t>
            </a:r>
            <a:endParaRPr lang="en-US" sz="8450" dirty="0"/>
          </a:p>
        </p:txBody>
      </p:sp>
      <p:sp>
        <p:nvSpPr>
          <p:cNvPr id="15" name="Text 13"/>
          <p:cNvSpPr/>
          <p:nvPr/>
        </p:nvSpPr>
        <p:spPr>
          <a:xfrm>
            <a:off x="754737" y="7120652"/>
            <a:ext cx="13120926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Questions? Let's discuss how machine learning can revolutionise decision-making in your organisation.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8088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Our Goal: Teaching Machines to Understand Salaries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6542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Challenge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401752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Can we build a programme that learns from historical data to accurately predict employee salaries? The answer transforms how companies approach compensation.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31030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Traditional methods rely on intuition and subjective judgement. Our approach uses data science to make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highlight>
                  <a:srgbClr val="3257B8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evidence-based decisions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36542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What We Built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7599521" y="401752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Python-based machine learning model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459724"/>
            <a:ext cx="6244709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Training data from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salaries.csv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90954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Automated prediction pipeline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35174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Fair, data-driven salary recommendations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91871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result? Companies can make offers based on facts, not feelings.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779" y="588764"/>
            <a:ext cx="6844784" cy="669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Understanding Our Dataset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35779" y="1579007"/>
            <a:ext cx="3715583" cy="3760470"/>
          </a:xfrm>
          <a:prstGeom prst="roundRect">
            <a:avLst>
              <a:gd name="adj" fmla="val 864"/>
            </a:avLst>
          </a:prstGeom>
          <a:solidFill>
            <a:srgbClr val="E9ECF2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854" y="1793081"/>
            <a:ext cx="642342" cy="642342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6423" y="1969651"/>
            <a:ext cx="289084" cy="2890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449854" y="2649498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Numerical Features</a:t>
            </a:r>
            <a:endParaRPr lang="en-US" sz="2100" dirty="0"/>
          </a:p>
        </p:txBody>
      </p:sp>
      <p:sp>
        <p:nvSpPr>
          <p:cNvPr id="8" name="Text 3"/>
          <p:cNvSpPr/>
          <p:nvPr/>
        </p:nvSpPr>
        <p:spPr>
          <a:xfrm>
            <a:off x="6449854" y="3112532"/>
            <a:ext cx="3287435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Years of experience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6449854" y="3530084"/>
            <a:ext cx="3287435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Test score</a:t>
            </a:r>
            <a:endParaRPr lang="en-US" sz="1650" dirty="0"/>
          </a:p>
        </p:txBody>
      </p:sp>
      <p:sp>
        <p:nvSpPr>
          <p:cNvPr id="10" name="Text 5"/>
          <p:cNvSpPr/>
          <p:nvPr/>
        </p:nvSpPr>
        <p:spPr>
          <a:xfrm>
            <a:off x="6449854" y="3947636"/>
            <a:ext cx="3287435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Interview score</a:t>
            </a:r>
            <a:endParaRPr lang="en-US" sz="1650" dirty="0"/>
          </a:p>
        </p:txBody>
      </p:sp>
      <p:sp>
        <p:nvSpPr>
          <p:cNvPr id="11" name="Shape 6"/>
          <p:cNvSpPr/>
          <p:nvPr/>
        </p:nvSpPr>
        <p:spPr>
          <a:xfrm>
            <a:off x="10165437" y="1579007"/>
            <a:ext cx="3715583" cy="3760470"/>
          </a:xfrm>
          <a:prstGeom prst="roundRect">
            <a:avLst>
              <a:gd name="adj" fmla="val 864"/>
            </a:avLst>
          </a:prstGeom>
          <a:solidFill>
            <a:srgbClr val="E9ECF2"/>
          </a:solidFill>
          <a:ln/>
        </p:spPr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9512" y="1793081"/>
            <a:ext cx="642342" cy="642342"/>
          </a:xfrm>
          <a:prstGeom prst="rect">
            <a:avLst/>
          </a:prstGeom>
        </p:spPr>
      </p:pic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56081" y="1969651"/>
            <a:ext cx="289084" cy="2890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379512" y="2649498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Categorical Features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10379512" y="3112532"/>
            <a:ext cx="3287435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Job title</a:t>
            </a:r>
            <a:endParaRPr lang="en-US" sz="1650" dirty="0"/>
          </a:p>
        </p:txBody>
      </p:sp>
      <p:sp>
        <p:nvSpPr>
          <p:cNvPr id="16" name="Text 9"/>
          <p:cNvSpPr/>
          <p:nvPr/>
        </p:nvSpPr>
        <p:spPr>
          <a:xfrm>
            <a:off x="10379512" y="3530084"/>
            <a:ext cx="3287435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Education level</a:t>
            </a:r>
            <a:endParaRPr lang="en-US" sz="1650" dirty="0"/>
          </a:p>
        </p:txBody>
      </p:sp>
      <p:sp>
        <p:nvSpPr>
          <p:cNvPr id="17" name="Text 10"/>
          <p:cNvSpPr/>
          <p:nvPr/>
        </p:nvSpPr>
        <p:spPr>
          <a:xfrm>
            <a:off x="10379512" y="3947636"/>
            <a:ext cx="3287435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Location</a:t>
            </a:r>
            <a:endParaRPr lang="en-US" sz="1650" dirty="0"/>
          </a:p>
        </p:txBody>
      </p:sp>
      <p:sp>
        <p:nvSpPr>
          <p:cNvPr id="18" name="Text 11"/>
          <p:cNvSpPr/>
          <p:nvPr/>
        </p:nvSpPr>
        <p:spPr>
          <a:xfrm>
            <a:off x="10379512" y="4365188"/>
            <a:ext cx="3287435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Company size</a:t>
            </a:r>
            <a:endParaRPr lang="en-US" sz="1650" dirty="0"/>
          </a:p>
        </p:txBody>
      </p:sp>
      <p:sp>
        <p:nvSpPr>
          <p:cNvPr id="19" name="Text 12"/>
          <p:cNvSpPr/>
          <p:nvPr/>
        </p:nvSpPr>
        <p:spPr>
          <a:xfrm>
            <a:off x="10379512" y="4782741"/>
            <a:ext cx="3287435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Industry sector</a:t>
            </a:r>
            <a:endParaRPr lang="en-US" sz="1650" dirty="0"/>
          </a:p>
        </p:txBody>
      </p:sp>
      <p:sp>
        <p:nvSpPr>
          <p:cNvPr id="20" name="Shape 13"/>
          <p:cNvSpPr/>
          <p:nvPr/>
        </p:nvSpPr>
        <p:spPr>
          <a:xfrm>
            <a:off x="6235779" y="5553551"/>
            <a:ext cx="7645241" cy="2090261"/>
          </a:xfrm>
          <a:prstGeom prst="roundRect">
            <a:avLst>
              <a:gd name="adj" fmla="val 1537"/>
            </a:avLst>
          </a:prstGeom>
          <a:solidFill>
            <a:srgbClr val="E9ECF2"/>
          </a:solidFill>
          <a:ln/>
        </p:spPr>
      </p:sp>
      <p:pic>
        <p:nvPicPr>
          <p:cNvPr id="21" name="Image 5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9854" y="5767626"/>
            <a:ext cx="642342" cy="642342"/>
          </a:xfrm>
          <a:prstGeom prst="rect">
            <a:avLst/>
          </a:prstGeom>
        </p:spPr>
      </p:pic>
      <p:pic>
        <p:nvPicPr>
          <p:cNvPr id="22" name="Image 6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6423" y="5944195"/>
            <a:ext cx="289084" cy="289084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6449854" y="6624042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Target Variable</a:t>
            </a:r>
            <a:endParaRPr lang="en-US" sz="2100" dirty="0"/>
          </a:p>
        </p:txBody>
      </p:sp>
      <p:sp>
        <p:nvSpPr>
          <p:cNvPr id="24" name="Text 15"/>
          <p:cNvSpPr/>
          <p:nvPr/>
        </p:nvSpPr>
        <p:spPr>
          <a:xfrm>
            <a:off x="6449854" y="7087076"/>
            <a:ext cx="7217093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salary we aim to predict based on all input features combined.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584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Our Python Toolbox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0825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Every great project needs the right tools. We selected four powerful libraries that work together seamlessly.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826306"/>
            <a:ext cx="680442" cy="68044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57720" y="30176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NumPy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757720" y="3508058"/>
            <a:ext cx="541567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numerical computing foundation. NumPy handles complex mathematical operations and array manipulations efficiently, making it perfect for processing large datasets.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6884" y="2826306"/>
            <a:ext cx="680442" cy="6804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420814" y="30176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Pandas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8420814" y="3508058"/>
            <a:ext cx="5415796" cy="1096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data manipulation powerhouse. Think of Pandas as a super-intelligent spreadsheet that reads, cleans, and transforms our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salaries.csv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file effortlessly.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5413296"/>
            <a:ext cx="680442" cy="68044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757720" y="56046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Scikit-learn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757720" y="6095048"/>
            <a:ext cx="541567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machine learning brain. This comprehensive library provides pre-built algorithms and tools for training, testing, and deploying our prediction model.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6884" y="5413296"/>
            <a:ext cx="680442" cy="68044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420814" y="56046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Matplotlib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8420814" y="6095048"/>
            <a:ext cx="541579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visualisation toolkit. Matplotlib transforms raw numbers into compelling graphs that reveal patterns and validate our model's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13197"/>
            <a:ext cx="71893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Challenge: Messy Data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862138"/>
            <a:ext cx="7556421" cy="2663666"/>
          </a:xfrm>
          <a:prstGeom prst="roundRect">
            <a:avLst>
              <a:gd name="adj" fmla="val 5493"/>
            </a:avLst>
          </a:prstGeom>
          <a:solidFill>
            <a:srgbClr val="FBFCFE"/>
          </a:solidFill>
          <a:ln w="30480">
            <a:solidFill>
              <a:srgbClr val="3257B8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49710" y="1862138"/>
            <a:ext cx="121920" cy="2663666"/>
          </a:xfrm>
          <a:prstGeom prst="roundRect">
            <a:avLst>
              <a:gd name="adj" fmla="val 27907"/>
            </a:avLst>
          </a:prstGeom>
          <a:solidFill>
            <a:srgbClr val="3257B8"/>
          </a:solidFill>
          <a:ln/>
        </p:spPr>
      </p:sp>
      <p:sp>
        <p:nvSpPr>
          <p:cNvPr id="6" name="Text 3"/>
          <p:cNvSpPr/>
          <p:nvPr/>
        </p:nvSpPr>
        <p:spPr>
          <a:xfrm>
            <a:off x="6628924" y="211943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Problem 1: Text Data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6628924" y="2680811"/>
            <a:ext cx="695039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Computers are powerful calculators, but they don't understand words. Job titles like 'Junior Developer' or 'Senior Manager' are meaningless to algorithms that only process numbers.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628924" y="3905607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needed a way to translate text into numerical values.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0190" y="4752618"/>
            <a:ext cx="7556421" cy="2663666"/>
          </a:xfrm>
          <a:prstGeom prst="roundRect">
            <a:avLst>
              <a:gd name="adj" fmla="val 5493"/>
            </a:avLst>
          </a:prstGeom>
          <a:solidFill>
            <a:srgbClr val="FBFCFE"/>
          </a:solidFill>
          <a:ln w="30480">
            <a:solidFill>
              <a:srgbClr val="3257B8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249710" y="4752618"/>
            <a:ext cx="121920" cy="2663666"/>
          </a:xfrm>
          <a:prstGeom prst="roundRect">
            <a:avLst>
              <a:gd name="adj" fmla="val 27907"/>
            </a:avLst>
          </a:prstGeom>
          <a:solidFill>
            <a:srgbClr val="3257B8"/>
          </a:solidFill>
          <a:ln/>
        </p:spPr>
      </p:sp>
      <p:sp>
        <p:nvSpPr>
          <p:cNvPr id="11" name="Text 8"/>
          <p:cNvSpPr/>
          <p:nvPr/>
        </p:nvSpPr>
        <p:spPr>
          <a:xfrm>
            <a:off x="6628924" y="5009912"/>
            <a:ext cx="427089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Problem 2: Different Scales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6628924" y="5571292"/>
            <a:ext cx="695039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features existed on wildly different scales. Years of experience ranged from 1-10, whilst test scores spanned 1-100. This imbalance causes models to incorrectly prioritise larger numbers.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628924" y="6796088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Fair comparison requires standardisation.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353" y="575310"/>
            <a:ext cx="12157353" cy="649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Preprocessing: Making It Computer-Friendly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353" y="1770221"/>
            <a:ext cx="5650230" cy="565023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892171" y="1770221"/>
            <a:ext cx="207764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01</a:t>
            </a:r>
            <a:endParaRPr lang="en-US" sz="16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171" y="2100620"/>
            <a:ext cx="7018496" cy="228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892171" y="2250162"/>
            <a:ext cx="2939772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OneHotEncoder for Text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6892171" y="2782610"/>
            <a:ext cx="7018496" cy="997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Converts categorical text into binary (0s and 1s) format. Each unique category becomes its own column, enabling the model to process qualitative information.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6892171" y="4143851"/>
            <a:ext cx="207764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02</a:t>
            </a:r>
            <a:endParaRPr lang="en-US" sz="16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171" y="4432697"/>
            <a:ext cx="7018496" cy="228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892171" y="4623792"/>
            <a:ext cx="3476744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StandardScaler for Numbers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6892171" y="5156240"/>
            <a:ext cx="7018496" cy="997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Transforms all numerical features to have the same scale, typically with mean = 0 and standard deviation = 1. This ensures fair treatment across all variables.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6892171" y="6543437"/>
            <a:ext cx="7018496" cy="665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scikit-learn transformers work automatically, requiring minimal code whilst delivering maximum impact.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3621" y="494705"/>
            <a:ext cx="7889558" cy="1119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Pipeline: Our Smart Assembly Line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113621" y="1883450"/>
            <a:ext cx="7889558" cy="573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is where our project becomes truly elegant. A Pipeline chains multiple data processing steps into one streamlined operation.</a:t>
            </a:r>
            <a:endParaRPr lang="en-US" sz="14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621" y="2658428"/>
            <a:ext cx="896064" cy="107537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88875" y="2837617"/>
            <a:ext cx="2240399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Raw Data Input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188875" y="3225165"/>
            <a:ext cx="6814304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Unprocessed information from our CSV file</a:t>
            </a:r>
            <a:endParaRPr lang="en-US" sz="14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621" y="3733800"/>
            <a:ext cx="896064" cy="107537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188875" y="3912989"/>
            <a:ext cx="2240399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Automatic Cleaning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7188875" y="4300538"/>
            <a:ext cx="6814304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Encoding and scaling happen seamlessly</a:t>
            </a:r>
            <a:endParaRPr lang="en-US" sz="14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621" y="4809173"/>
            <a:ext cx="896064" cy="107537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188875" y="4988362"/>
            <a:ext cx="2240399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Model Training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188875" y="5375910"/>
            <a:ext cx="6814304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algorithm learns patterns</a:t>
            </a:r>
            <a:endParaRPr lang="en-US" sz="14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3621" y="5884545"/>
            <a:ext cx="896064" cy="107537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188875" y="6063734"/>
            <a:ext cx="2240399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Predictions</a:t>
            </a:r>
            <a:endParaRPr lang="en-US" sz="1750" dirty="0"/>
          </a:p>
        </p:txBody>
      </p:sp>
      <p:sp>
        <p:nvSpPr>
          <p:cNvPr id="16" name="Text 9"/>
          <p:cNvSpPr/>
          <p:nvPr/>
        </p:nvSpPr>
        <p:spPr>
          <a:xfrm>
            <a:off x="7188875" y="6451283"/>
            <a:ext cx="6814304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Accurate salary estimates</a:t>
            </a:r>
            <a:endParaRPr lang="en-US" sz="1400" dirty="0"/>
          </a:p>
        </p:txBody>
      </p:sp>
      <p:sp>
        <p:nvSpPr>
          <p:cNvPr id="17" name="Text 10"/>
          <p:cNvSpPr/>
          <p:nvPr/>
        </p:nvSpPr>
        <p:spPr>
          <a:xfrm>
            <a:off x="6113621" y="7161490"/>
            <a:ext cx="7889558" cy="573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approach keeps our code tidy, reduces errors, and makes the entire process reproducible with a single command.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71443"/>
            <a:ext cx="100597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Results: An Outstanding Performance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3385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tested our trained model on data it had never seen before. The results exceeded expectations.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965252"/>
            <a:ext cx="6379607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98.3%</a:t>
            </a:r>
            <a:endParaRPr lang="en-US" sz="5850" dirty="0"/>
          </a:p>
        </p:txBody>
      </p:sp>
      <p:sp>
        <p:nvSpPr>
          <p:cNvPr id="5" name="Text 3"/>
          <p:cNvSpPr/>
          <p:nvPr/>
        </p:nvSpPr>
        <p:spPr>
          <a:xfrm>
            <a:off x="2565916" y="3997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R² Score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487466"/>
            <a:ext cx="637960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model explains 98.3% of salary variation. This exceptional score indicates the programme captured nearly all meaningful patterns in the data. An A+ performance.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56884" y="2965252"/>
            <a:ext cx="6379726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Low</a:t>
            </a:r>
            <a:endParaRPr lang="en-US" sz="5850" dirty="0"/>
          </a:p>
        </p:txBody>
      </p:sp>
      <p:sp>
        <p:nvSpPr>
          <p:cNvPr id="8" name="Text 6"/>
          <p:cNvSpPr/>
          <p:nvPr/>
        </p:nvSpPr>
        <p:spPr>
          <a:xfrm>
            <a:off x="9229130" y="3997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Mean Absolute Error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456884" y="4487466"/>
            <a:ext cx="637972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average difference between predicted and actual salaries was remarkably small. Our programme's guesses were consistently close to real values.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5831324"/>
            <a:ext cx="13042821" cy="1326713"/>
          </a:xfrm>
          <a:prstGeom prst="roundRect">
            <a:avLst>
              <a:gd name="adj" fmla="val 2565"/>
            </a:avLst>
          </a:prstGeom>
          <a:solidFill>
            <a:srgbClr val="C3CFEF"/>
          </a:solidFill>
          <a:ln/>
        </p:spPr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6175415"/>
            <a:ext cx="283488" cy="226814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1530906" y="6114812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What does this mean?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Our model is production-ready. With 98.3% accuracy, it can confidently support real-world salary decisions in corporate environments.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093" y="433864"/>
            <a:ext cx="4480798" cy="493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Visualising the Patterns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52093" y="1321237"/>
            <a:ext cx="2684502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What the Graph Reveals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552093" y="1774865"/>
            <a:ext cx="5179576" cy="757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Using Matplotlib, we plotted years of experience against test scores. A clear correlation emerges: employees with more experience tend to achieve higher test scores.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552093" y="2674025"/>
            <a:ext cx="5179576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visualisation validates our data quality and confirms that our features have 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257B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meaningful predictive power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52093" y="3320772"/>
            <a:ext cx="5179576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Graphs aren't just pretty pictures—they're essential tools for building trust in our model.</a:t>
            </a:r>
            <a:endParaRPr lang="en-US" sz="12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4099" y="1340882"/>
            <a:ext cx="7961709" cy="796170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2025-11-14T14:54:04Z</dcterms:created>
  <dcterms:modified xsi:type="dcterms:W3CDTF">2025-11-14T14:54:04Z</dcterms:modified>
</cp:coreProperties>
</file>